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7" r:id="rId6"/>
    <p:sldId id="261" r:id="rId7"/>
    <p:sldId id="262" r:id="rId8"/>
    <p:sldId id="273" r:id="rId9"/>
    <p:sldId id="275" r:id="rId10"/>
    <p:sldId id="264" r:id="rId11"/>
    <p:sldId id="268" r:id="rId12"/>
    <p:sldId id="265" r:id="rId13"/>
    <p:sldId id="274" r:id="rId14"/>
    <p:sldId id="269" r:id="rId15"/>
    <p:sldId id="266" r:id="rId16"/>
    <p:sldId id="270" r:id="rId17"/>
    <p:sldId id="271" r:id="rId18"/>
    <p:sldId id="272" r:id="rId19"/>
    <p:sldId id="258" r:id="rId20"/>
  </p:sldIdLst>
  <p:sldSz cx="9144000" cy="6858000" type="screen4x3"/>
  <p:notesSz cx="6858000" cy="9144000"/>
  <p:embeddedFontLs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PT Serif" panose="020A0603040505020204" pitchFamily="18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PT Sans" panose="020B0503020203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8" autoAdjust="0"/>
    <p:restoredTop sz="94660"/>
  </p:normalViewPr>
  <p:slideViewPr>
    <p:cSldViewPr snapToGrid="0">
      <p:cViewPr varScale="1">
        <p:scale>
          <a:sx n="67" d="100"/>
          <a:sy n="67" d="100"/>
        </p:scale>
        <p:origin x="140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0D01E-5226-49DB-B876-7FE474C4AC43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BD9AE-DE82-43C1-BCA1-CA1D65514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8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BD9AE-DE82-43C1-BCA1-CA1D65514D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2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BD9AE-DE82-43C1-BCA1-CA1D65514D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7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2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1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3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7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1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6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8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58AF6-4215-4AC6-9EE0-A56FB7B1541C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8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PT Serif" panose="020A0603040505020204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1pPr>
      <a:lvl2pPr marL="714375" indent="-2571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2pPr>
      <a:lvl3pPr marL="1163638" indent="-2492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3pPr>
      <a:lvl4pPr marL="1612900" indent="-2413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munif.if+1617.paac.quiz1@gmail.com" TargetMode="External"/><Relationship Id="rId2" Type="http://schemas.openxmlformats.org/officeDocument/2006/relationships/hyperlink" Target="http://www.spoj.com/problems/ABA12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unif.if+1617.paae.quiz1@gmail.com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03. Dynamic Programming (1)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 and Analysis of Algorithm (DAA) 2</a:t>
            </a:r>
          </a:p>
          <a:p>
            <a:r>
              <a:rPr lang="en-US" dirty="0" smtClean="0"/>
              <a:t>2016/2017</a:t>
            </a:r>
          </a:p>
          <a:p>
            <a:r>
              <a:rPr lang="en-US" dirty="0" smtClean="0"/>
              <a:t>Abdul Munif</a:t>
            </a:r>
          </a:p>
        </p:txBody>
      </p:sp>
    </p:spTree>
    <p:extLst>
      <p:ext uri="{BB962C8B-B14F-4D97-AF65-F5344CB8AC3E}">
        <p14:creationId xmlns:p14="http://schemas.microsoft.com/office/powerpoint/2010/main" val="40512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031327" cy="3039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0657" r="32929" b="16520"/>
          <a:stretch/>
        </p:blipFill>
        <p:spPr>
          <a:xfrm>
            <a:off x="628650" y="4938459"/>
            <a:ext cx="5389023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20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53" y="1690689"/>
            <a:ext cx="6763694" cy="35819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992553"/>
              </p:ext>
            </p:extLst>
          </p:nvPr>
        </p:nvGraphicFramePr>
        <p:xfrm>
          <a:off x="6342369" y="4304982"/>
          <a:ext cx="2172981" cy="1705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Equation" r:id="rId4" imgW="1180800" imgH="927000" progId="Equation.DSMT4">
                  <p:embed/>
                </p:oleObj>
              </mc:Choice>
              <mc:Fallback>
                <p:oleObj name="Equation" r:id="rId4" imgW="118080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369" y="4304982"/>
                        <a:ext cx="2172981" cy="1705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040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Top 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23485"/>
            <a:ext cx="5887272" cy="174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66803"/>
            <a:ext cx="6811326" cy="2800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82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Top-Down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8650" y="1690689"/>
            <a:ext cx="6921500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Cut-Rod (p, n)</a:t>
            </a:r>
          </a:p>
          <a:p>
            <a:r>
              <a:rPr lang="en-US" sz="2400" dirty="0"/>
              <a:t>1.	</a:t>
            </a:r>
            <a:r>
              <a:rPr lang="en-US" sz="2400" b="1" dirty="0"/>
              <a:t>if</a:t>
            </a:r>
            <a:r>
              <a:rPr lang="en-US" sz="2400" dirty="0"/>
              <a:t> n = 0</a:t>
            </a:r>
          </a:p>
          <a:p>
            <a:r>
              <a:rPr lang="en-US" sz="2400" dirty="0"/>
              <a:t>2.		</a:t>
            </a:r>
            <a:r>
              <a:rPr lang="en-US" sz="2400" b="1" dirty="0"/>
              <a:t>memo[n</a:t>
            </a:r>
            <a:r>
              <a:rPr lang="en-US" sz="2400" dirty="0"/>
              <a:t>] = 0</a:t>
            </a:r>
          </a:p>
          <a:p>
            <a:r>
              <a:rPr lang="en-US" sz="2400" dirty="0"/>
              <a:t>3.		</a:t>
            </a:r>
            <a:r>
              <a:rPr lang="en-US" sz="2400" b="1" dirty="0"/>
              <a:t>return</a:t>
            </a:r>
            <a:r>
              <a:rPr lang="en-US" sz="2400" dirty="0"/>
              <a:t> memo[n]</a:t>
            </a:r>
          </a:p>
          <a:p>
            <a:r>
              <a:rPr lang="en-US" sz="2400" dirty="0"/>
              <a:t>4.	</a:t>
            </a:r>
            <a:r>
              <a:rPr lang="en-US" sz="2400" b="1" dirty="0"/>
              <a:t>if</a:t>
            </a:r>
            <a:r>
              <a:rPr lang="en-US" sz="2400" dirty="0"/>
              <a:t> memo[n] != 0</a:t>
            </a:r>
          </a:p>
          <a:p>
            <a:r>
              <a:rPr lang="en-US" sz="2400" dirty="0"/>
              <a:t>5.		</a:t>
            </a:r>
            <a:r>
              <a:rPr lang="en-US" sz="2400" b="1" dirty="0"/>
              <a:t>return</a:t>
            </a:r>
            <a:r>
              <a:rPr lang="en-US" sz="2400" dirty="0"/>
              <a:t> memo[n]</a:t>
            </a:r>
          </a:p>
          <a:p>
            <a:r>
              <a:rPr lang="en-US" sz="2400" dirty="0"/>
              <a:t>6.	q = -</a:t>
            </a:r>
            <a:r>
              <a:rPr lang="en-US" sz="2400" dirty="0" err="1"/>
              <a:t>inf</a:t>
            </a:r>
            <a:r>
              <a:rPr lang="en-US" sz="2400" dirty="0"/>
              <a:t> 		// we are not using q = 0</a:t>
            </a:r>
          </a:p>
          <a:p>
            <a:r>
              <a:rPr lang="en-US" sz="2400" dirty="0"/>
              <a:t>7.	</a:t>
            </a:r>
            <a:r>
              <a:rPr lang="en-US" sz="2400" b="1" dirty="0"/>
              <a:t>for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1 to n</a:t>
            </a:r>
          </a:p>
          <a:p>
            <a:r>
              <a:rPr lang="en-US" sz="2400" dirty="0"/>
              <a:t>8.		q = </a:t>
            </a:r>
            <a:r>
              <a:rPr lang="en-US" sz="2400" b="1" dirty="0"/>
              <a:t>max</a:t>
            </a:r>
            <a:r>
              <a:rPr lang="en-US" sz="2400" dirty="0"/>
              <a:t> (q, p[</a:t>
            </a:r>
            <a:r>
              <a:rPr lang="en-US" sz="2400" dirty="0" err="1"/>
              <a:t>i</a:t>
            </a:r>
            <a:r>
              <a:rPr lang="en-US" sz="2400" dirty="0"/>
              <a:t>] + Cut-Rod(p, n-</a:t>
            </a:r>
            <a:r>
              <a:rPr lang="en-US" sz="2400" dirty="0" err="1"/>
              <a:t>i</a:t>
            </a:r>
            <a:r>
              <a:rPr lang="en-US" sz="2400" dirty="0"/>
              <a:t>))</a:t>
            </a:r>
          </a:p>
          <a:p>
            <a:r>
              <a:rPr lang="en-US" sz="2400" dirty="0"/>
              <a:t>9.	memo[n] = q</a:t>
            </a:r>
          </a:p>
          <a:p>
            <a:r>
              <a:rPr lang="en-US" sz="2400" dirty="0"/>
              <a:t>10.	</a:t>
            </a:r>
            <a:r>
              <a:rPr lang="en-US" sz="2400" b="1" dirty="0"/>
              <a:t>return</a:t>
            </a:r>
            <a:r>
              <a:rPr lang="en-US" sz="2400" dirty="0"/>
              <a:t> memo[n]</a:t>
            </a:r>
          </a:p>
        </p:txBody>
      </p:sp>
    </p:spTree>
    <p:extLst>
      <p:ext uri="{BB962C8B-B14F-4D97-AF65-F5344CB8AC3E}">
        <p14:creationId xmlns:p14="http://schemas.microsoft.com/office/powerpoint/2010/main" val="40588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900359"/>
            <a:ext cx="2215395" cy="3243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28650" y="4570419"/>
            <a:ext cx="8096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Subproblem</a:t>
            </a:r>
            <a:r>
              <a:rPr lang="en-US" sz="32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graph</a:t>
            </a:r>
          </a:p>
          <a:p>
            <a:endParaRPr lang="en-US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set of </a:t>
            </a:r>
            <a:r>
              <a:rPr lang="en-US" sz="25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subproblems</a:t>
            </a:r>
            <a:r>
              <a:rPr lang="en-US" sz="2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involved and how </a:t>
            </a:r>
            <a:r>
              <a:rPr lang="en-US" sz="25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subproblems</a:t>
            </a:r>
            <a:r>
              <a:rPr lang="en-US" sz="2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depend on one another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4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Bottom 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6622456" cy="3580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97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a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06" y="1507809"/>
            <a:ext cx="6338988" cy="4256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2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42" y="2470977"/>
            <a:ext cx="6735115" cy="2114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17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Buying Apples </a:t>
            </a:r>
            <a:r>
              <a:rPr lang="en-US" sz="2800" dirty="0"/>
              <a:t>(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www.spoj.com/problems/ABA12C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Send the answer (.doc/</a:t>
            </a:r>
            <a:r>
              <a:rPr lang="en-US" sz="2800" dirty="0" err="1" smtClean="0"/>
              <a:t>docx</a:t>
            </a:r>
            <a:r>
              <a:rPr lang="en-US" sz="2800" dirty="0" smtClean="0"/>
              <a:t> and .c/.</a:t>
            </a:r>
            <a:r>
              <a:rPr lang="en-US" sz="2800" dirty="0" err="1" smtClean="0"/>
              <a:t>cpp</a:t>
            </a:r>
            <a:r>
              <a:rPr lang="en-US" sz="2800" dirty="0" smtClean="0"/>
              <a:t> files) to: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>
                <a:hlinkClick r:id="rId3"/>
              </a:rPr>
              <a:t>munif.if+1617.paac.quiz1@gmail.com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Subject: </a:t>
            </a:r>
            <a:r>
              <a:rPr lang="en-US" sz="2800" b="1" dirty="0" smtClean="0"/>
              <a:t>[PAA-C] NRP – Name – Quiz 1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>
                <a:hlinkClick r:id="rId4"/>
              </a:rPr>
              <a:t>munif.if+1617.paae.quiz1@gmail.com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	Subject: </a:t>
            </a:r>
            <a:r>
              <a:rPr lang="en-US" sz="2800" b="1" dirty="0"/>
              <a:t>[</a:t>
            </a:r>
            <a:r>
              <a:rPr lang="en-US" sz="2800" b="1" dirty="0" smtClean="0"/>
              <a:t>PAA-E] </a:t>
            </a:r>
            <a:r>
              <a:rPr lang="en-US" sz="2800" b="1" dirty="0"/>
              <a:t>NRP – Name – Quiz 1</a:t>
            </a:r>
          </a:p>
          <a:p>
            <a:pPr marL="0" indent="0">
              <a:buNone/>
            </a:pPr>
            <a:endParaRPr lang="en-US" sz="2800" b="1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366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overlapping sub problem/optimal substructure</a:t>
            </a:r>
          </a:p>
          <a:p>
            <a:r>
              <a:rPr lang="en-US" sz="2400" dirty="0"/>
              <a:t>recurrence</a:t>
            </a:r>
            <a:endParaRPr lang="en-US" sz="2400" dirty="0" smtClean="0"/>
          </a:p>
          <a:p>
            <a:r>
              <a:rPr lang="en-US" sz="2400" dirty="0" smtClean="0"/>
              <a:t>memo table</a:t>
            </a:r>
          </a:p>
          <a:p>
            <a:r>
              <a:rPr lang="en-US" sz="2400" dirty="0" smtClean="0"/>
              <a:t>DP bottom up</a:t>
            </a:r>
          </a:p>
          <a:p>
            <a:r>
              <a:rPr lang="en-US" sz="2400" dirty="0" smtClean="0"/>
              <a:t>DP top down</a:t>
            </a:r>
          </a:p>
          <a:p>
            <a:r>
              <a:rPr lang="en-US" sz="2400" dirty="0" smtClean="0"/>
              <a:t>sub problem graphs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88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Case: Cut Rod/Rod Cutting</a:t>
            </a:r>
          </a:p>
          <a:p>
            <a:pPr lvl="1"/>
            <a:r>
              <a:rPr lang="en-US" dirty="0" smtClean="0"/>
              <a:t>Overlapping sub problems</a:t>
            </a:r>
          </a:p>
          <a:p>
            <a:pPr lvl="1"/>
            <a:r>
              <a:rPr lang="en-US" dirty="0" smtClean="0"/>
              <a:t>Recurrence</a:t>
            </a:r>
          </a:p>
          <a:p>
            <a:pPr lvl="1"/>
            <a:r>
              <a:rPr lang="en-US" dirty="0" smtClean="0"/>
              <a:t>Pseudocode </a:t>
            </a:r>
            <a:r>
              <a:rPr lang="en-US" dirty="0" smtClean="0">
                <a:sym typeface="Wingdings" panose="05000000000000000000" pitchFamily="2" charset="2"/>
              </a:rPr>
              <a:t> implementation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828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219328"/>
            <a:ext cx="8801100" cy="23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77" y="1576389"/>
            <a:ext cx="8034845" cy="48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" y="1866623"/>
            <a:ext cx="8040222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the overlapping sub problem from this example? –Observation-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20640"/>
            <a:ext cx="7886700" cy="1519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Overlapping problem/optimal substructure</a:t>
            </a:r>
          </a:p>
          <a:p>
            <a:pPr marL="0" indent="0">
              <a:buNone/>
            </a:pPr>
            <a:r>
              <a:rPr lang="en-US" sz="2000" dirty="0" smtClean="0"/>
              <a:t>Optimal solutions to a problem incorporate optimal solutions to related </a:t>
            </a:r>
            <a:r>
              <a:rPr lang="en-US" sz="2000" dirty="0" err="1" smtClean="0"/>
              <a:t>subproblems</a:t>
            </a:r>
            <a:r>
              <a:rPr lang="en-US" sz="2000" dirty="0" smtClean="0"/>
              <a:t>, </a:t>
            </a:r>
            <a:r>
              <a:rPr lang="en-US" sz="2000" dirty="0" err="1" smtClean="0"/>
              <a:t>wich</a:t>
            </a:r>
            <a:r>
              <a:rPr lang="en-US" sz="2000" dirty="0" smtClean="0"/>
              <a:t> we may solve independently.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08" y="1985715"/>
            <a:ext cx="5876312" cy="2659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523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the correct recurrence -Abstraction-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696274"/>
              </p:ext>
            </p:extLst>
          </p:nvPr>
        </p:nvGraphicFramePr>
        <p:xfrm>
          <a:off x="2074287" y="3733969"/>
          <a:ext cx="5232304" cy="1308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Equation" r:id="rId3" imgW="1168200" imgH="291960" progId="Equation.DSMT4">
                  <p:embed/>
                </p:oleObj>
              </mc:Choice>
              <mc:Fallback>
                <p:oleObj name="Equation" r:id="rId3" imgW="11682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4287" y="3733969"/>
                        <a:ext cx="5232304" cy="1308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06662"/>
              </p:ext>
            </p:extLst>
          </p:nvPr>
        </p:nvGraphicFramePr>
        <p:xfrm>
          <a:off x="538163" y="2470150"/>
          <a:ext cx="830421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Equation" r:id="rId5" imgW="2323800" imgH="253800" progId="Equation.DSMT4">
                  <p:embed/>
                </p:oleObj>
              </mc:Choice>
              <mc:Fallback>
                <p:oleObj name="Equation" r:id="rId5" imgW="2323800" imgH="2538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163" y="2470150"/>
                        <a:ext cx="8304212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6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241251"/>
              </p:ext>
            </p:extLst>
          </p:nvPr>
        </p:nvGraphicFramePr>
        <p:xfrm>
          <a:off x="1885600" y="656942"/>
          <a:ext cx="5232304" cy="1308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3" imgW="1168200" imgH="291960" progId="Equation.DSMT4">
                  <p:embed/>
                </p:oleObj>
              </mc:Choice>
              <mc:Fallback>
                <p:oleObj name="Equation" r:id="rId3" imgW="1168200" imgH="29196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5600" y="656942"/>
                        <a:ext cx="5232304" cy="1308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581850"/>
              </p:ext>
            </p:extLst>
          </p:nvPr>
        </p:nvGraphicFramePr>
        <p:xfrm>
          <a:off x="918765" y="2313360"/>
          <a:ext cx="7165975" cy="341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5" imgW="1600200" imgH="761760" progId="Equation.DSMT4">
                  <p:embed/>
                </p:oleObj>
              </mc:Choice>
              <mc:Fallback>
                <p:oleObj name="Equation" r:id="rId5" imgW="1600200" imgH="7617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8765" y="2313360"/>
                        <a:ext cx="7165975" cy="341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658121"/>
              </p:ext>
            </p:extLst>
          </p:nvPr>
        </p:nvGraphicFramePr>
        <p:xfrm>
          <a:off x="864281" y="679904"/>
          <a:ext cx="7423376" cy="110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0" name="Equation" r:id="rId3" imgW="1968480" imgH="291960" progId="Equation.DSMT4">
                  <p:embed/>
                </p:oleObj>
              </mc:Choice>
              <mc:Fallback>
                <p:oleObj name="Equation" r:id="rId3" imgW="1968480" imgH="2919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281" y="679904"/>
                        <a:ext cx="7423376" cy="1101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492557"/>
              </p:ext>
            </p:extLst>
          </p:nvPr>
        </p:nvGraphicFramePr>
        <p:xfrm>
          <a:off x="864281" y="1923370"/>
          <a:ext cx="5748338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5" imgW="1523880" imgH="291960" progId="Equation.DSMT4">
                  <p:embed/>
                </p:oleObj>
              </mc:Choice>
              <mc:Fallback>
                <p:oleObj name="Equation" r:id="rId5" imgW="1523880" imgH="2919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281" y="1923370"/>
                        <a:ext cx="5748338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59127"/>
              </p:ext>
            </p:extLst>
          </p:nvPr>
        </p:nvGraphicFramePr>
        <p:xfrm>
          <a:off x="864281" y="3025095"/>
          <a:ext cx="4024312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Equation" r:id="rId7" imgW="1066680" imgH="291960" progId="Equation.DSMT4">
                  <p:embed/>
                </p:oleObj>
              </mc:Choice>
              <mc:Fallback>
                <p:oleObj name="Equation" r:id="rId7" imgW="1066680" imgH="2919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281" y="3025095"/>
                        <a:ext cx="4024312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643483"/>
              </p:ext>
            </p:extLst>
          </p:nvPr>
        </p:nvGraphicFramePr>
        <p:xfrm>
          <a:off x="864281" y="4126820"/>
          <a:ext cx="143827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3" name="Equation" r:id="rId9" imgW="380880" imgH="228600" progId="Equation.DSMT4">
                  <p:embed/>
                </p:oleObj>
              </mc:Choice>
              <mc:Fallback>
                <p:oleObj name="Equation" r:id="rId9" imgW="38088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4281" y="4126820"/>
                        <a:ext cx="1438275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6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T Template.potx" id="{86CCC9F1-B33B-44F8-B256-2D15C9FC7D79}" vid="{381C3EBF-EAE0-431B-802A-D1E6DF8BF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PT Template</Template>
  <TotalTime>1844</TotalTime>
  <Words>159</Words>
  <Application>Microsoft Office PowerPoint</Application>
  <PresentationFormat>On-screen Show (4:3)</PresentationFormat>
  <Paragraphs>54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Open Sans</vt:lpstr>
      <vt:lpstr>PT Serif</vt:lpstr>
      <vt:lpstr>Arial</vt:lpstr>
      <vt:lpstr>Wingdings</vt:lpstr>
      <vt:lpstr>Calibri</vt:lpstr>
      <vt:lpstr>PT Sans</vt:lpstr>
      <vt:lpstr>PT Template</vt:lpstr>
      <vt:lpstr>Equation</vt:lpstr>
      <vt:lpstr>03. Dynamic Programming (1)</vt:lpstr>
      <vt:lpstr>Agenda</vt:lpstr>
      <vt:lpstr>Problem Definition</vt:lpstr>
      <vt:lpstr>Problem Definition</vt:lpstr>
      <vt:lpstr>Problem Definition</vt:lpstr>
      <vt:lpstr>What is the overlapping sub problem from this example? –Observation-</vt:lpstr>
      <vt:lpstr>Deciding the correct recurrence -Abstraction-</vt:lpstr>
      <vt:lpstr>PowerPoint Presentation</vt:lpstr>
      <vt:lpstr>PowerPoint Presentation</vt:lpstr>
      <vt:lpstr>Recursive Solution</vt:lpstr>
      <vt:lpstr>Recursion Tree</vt:lpstr>
      <vt:lpstr>DP Top Down</vt:lpstr>
      <vt:lpstr>DP Top-Down</vt:lpstr>
      <vt:lpstr>PowerPoint Presentation</vt:lpstr>
      <vt:lpstr>DP Bottom Up</vt:lpstr>
      <vt:lpstr>Reconstructing a solution</vt:lpstr>
      <vt:lpstr>Print the solution</vt:lpstr>
      <vt:lpstr>Exercise</vt:lpstr>
      <vt:lpstr>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Munif</dc:creator>
  <cp:lastModifiedBy>Abdul Munif</cp:lastModifiedBy>
  <cp:revision>266</cp:revision>
  <dcterms:created xsi:type="dcterms:W3CDTF">2017-02-06T04:24:28Z</dcterms:created>
  <dcterms:modified xsi:type="dcterms:W3CDTF">2017-03-07T03:02:18Z</dcterms:modified>
</cp:coreProperties>
</file>